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italic.fntdata"/><Relationship Id="rId12" Type="http://schemas.openxmlformats.org/officeDocument/2006/relationships/slide" Target="slides/slide7.xml"/><Relationship Id="rId34" Type="http://schemas.openxmlformats.org/officeDocument/2006/relationships/font" Target="fonts/Economica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3c555ad6_2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a3c555ad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c86ac0a0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c86ac0a0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cb4b1be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cb4b1be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3c555ad6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3c555ad6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9155d0df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c9155d0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86ac0a0d_0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c86ac0a0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caaca5d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caaca5d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c7b25e2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bc7b25e2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c66593e2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c66593e2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66593e2b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66593e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One-third of online retailers think that with a 10% lower return rate, their profits would increase by up to 5%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86ac0a0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c86ac0a0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c86ac0a0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c86ac0a0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86ac0a0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c86ac0a0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caaca5d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caaca5d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c86ac0a0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c86ac0a0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3c555ad6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a3c555ad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c86ac0a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c86ac0a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own network image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a3c555ad6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a3c555ad6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own network image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c66593e2b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c66593e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One-third of online retailers think that with a 10% lower return rate, their profits would increase by up to 5%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3c555ad6_2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3c555ad6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3c555ad6_2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3c555ad6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9155d0df_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9155d0d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9155d0df_5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c9155d0df_5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9155d0df_5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c9155d0df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Gets the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it to the 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Recognizes that its a t-shirt and removes the sleeves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67613" y="671674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7375750" y="1733899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1462950" y="912749"/>
            <a:ext cx="81342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69138"/>
                </a:solidFill>
                <a:latin typeface="Economica"/>
                <a:ea typeface="Economica"/>
                <a:cs typeface="Economica"/>
                <a:sym typeface="Economica"/>
              </a:rPr>
              <a:t>SmartFit</a:t>
            </a:r>
            <a:endParaRPr sz="6000">
              <a:solidFill>
                <a:srgbClr val="E6913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Economica"/>
                <a:ea typeface="Economica"/>
                <a:cs typeface="Economica"/>
                <a:sym typeface="Economica"/>
              </a:rPr>
              <a:t>A Virtual Fitting Room Service for e-Commerce</a:t>
            </a:r>
            <a:endParaRPr sz="3600">
              <a:solidFill>
                <a:schemeClr val="accen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-8826" y="-5414"/>
            <a:ext cx="1448929" cy="1456326"/>
            <a:chOff x="-8826" y="-5414"/>
            <a:chExt cx="1448929" cy="1456326"/>
          </a:xfrm>
        </p:grpSpPr>
        <p:sp>
          <p:nvSpPr>
            <p:cNvPr id="77" name="Google Shape;77;p12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2"/>
          <p:cNvGrpSpPr/>
          <p:nvPr/>
        </p:nvGrpSpPr>
        <p:grpSpPr>
          <a:xfrm rot="10800000">
            <a:off x="7695074" y="3687161"/>
            <a:ext cx="1448929" cy="1456326"/>
            <a:chOff x="-8826" y="-5414"/>
            <a:chExt cx="1448929" cy="1456326"/>
          </a:xfrm>
        </p:grpSpPr>
        <p:sp>
          <p:nvSpPr>
            <p:cNvPr id="80" name="Google Shape;80;p12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6" name="Google Shape;16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7696500" y="5054526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5400000">
            <a:off x="8372779" y="4370850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-8826" y="-5414"/>
            <a:ext cx="1448929" cy="1456326"/>
            <a:chOff x="-8826" y="-5414"/>
            <a:chExt cx="1448929" cy="1456326"/>
          </a:xfrm>
        </p:grpSpPr>
        <p:sp>
          <p:nvSpPr>
            <p:cNvPr id="25" name="Google Shape;25;p4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grpSp>
        <p:nvGrpSpPr>
          <p:cNvPr id="35" name="Google Shape;35;p6"/>
          <p:cNvGrpSpPr/>
          <p:nvPr/>
        </p:nvGrpSpPr>
        <p:grpSpPr>
          <a:xfrm>
            <a:off x="-8826" y="-5414"/>
            <a:ext cx="1448929" cy="1456326"/>
            <a:chOff x="-8826" y="-5414"/>
            <a:chExt cx="1448929" cy="1456326"/>
          </a:xfrm>
        </p:grpSpPr>
        <p:sp>
          <p:nvSpPr>
            <p:cNvPr id="36" name="Google Shape;36;p6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" name="Google Shape;38;p6"/>
          <p:cNvGrpSpPr/>
          <p:nvPr/>
        </p:nvGrpSpPr>
        <p:grpSpPr>
          <a:xfrm rot="10800000">
            <a:off x="7695074" y="3687161"/>
            <a:ext cx="1448929" cy="1456326"/>
            <a:chOff x="-8826" y="-5414"/>
            <a:chExt cx="1448929" cy="1456326"/>
          </a:xfrm>
        </p:grpSpPr>
        <p:sp>
          <p:nvSpPr>
            <p:cNvPr id="39" name="Google Shape;39;p6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696500" y="5054526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5400000">
            <a:off x="8372779" y="4370850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-8826" y="-5414"/>
            <a:ext cx="1448929" cy="1456326"/>
            <a:chOff x="-8826" y="-5414"/>
            <a:chExt cx="1448929" cy="1456326"/>
          </a:xfrm>
        </p:grpSpPr>
        <p:sp>
          <p:nvSpPr>
            <p:cNvPr id="49" name="Google Shape;49;p7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64" name="Google Shape;64;p10"/>
          <p:cNvSpPr/>
          <p:nvPr/>
        </p:nvSpPr>
        <p:spPr>
          <a:xfrm>
            <a:off x="7696500" y="5054526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 rot="-5400000">
            <a:off x="8372779" y="4370850"/>
            <a:ext cx="14475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0"/>
          <p:cNvGrpSpPr/>
          <p:nvPr/>
        </p:nvGrpSpPr>
        <p:grpSpPr>
          <a:xfrm>
            <a:off x="-8826" y="-5414"/>
            <a:ext cx="1448929" cy="1456326"/>
            <a:chOff x="-8826" y="-5414"/>
            <a:chExt cx="1448929" cy="1456326"/>
          </a:xfrm>
        </p:grpSpPr>
        <p:sp>
          <p:nvSpPr>
            <p:cNvPr id="67" name="Google Shape;67;p10"/>
            <p:cNvSpPr/>
            <p:nvPr/>
          </p:nvSpPr>
          <p:spPr>
            <a:xfrm rot="10800000">
              <a:off x="-7397" y="-5414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 rot="5400000">
              <a:off x="-683676" y="678263"/>
              <a:ext cx="1447500" cy="9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40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19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10" Type="http://schemas.openxmlformats.org/officeDocument/2006/relationships/image" Target="../media/image42.png"/><Relationship Id="rId9" Type="http://schemas.openxmlformats.org/officeDocument/2006/relationships/image" Target="../media/image19.png"/><Relationship Id="rId5" Type="http://schemas.openxmlformats.org/officeDocument/2006/relationships/image" Target="../media/image36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10" Type="http://schemas.openxmlformats.org/officeDocument/2006/relationships/image" Target="../media/image30.png"/><Relationship Id="rId9" Type="http://schemas.openxmlformats.org/officeDocument/2006/relationships/image" Target="../media/image66.png"/><Relationship Id="rId5" Type="http://schemas.openxmlformats.org/officeDocument/2006/relationships/image" Target="../media/image31.png"/><Relationship Id="rId6" Type="http://schemas.openxmlformats.org/officeDocument/2006/relationships/image" Target="../media/image41.png"/><Relationship Id="rId7" Type="http://schemas.openxmlformats.org/officeDocument/2006/relationships/image" Target="../media/image38.jpg"/><Relationship Id="rId8" Type="http://schemas.openxmlformats.org/officeDocument/2006/relationships/image" Target="../media/image7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8.png"/><Relationship Id="rId13" Type="http://schemas.openxmlformats.org/officeDocument/2006/relationships/image" Target="../media/image69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53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Relationship Id="rId7" Type="http://schemas.openxmlformats.org/officeDocument/2006/relationships/image" Target="../media/image58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5.png"/><Relationship Id="rId13" Type="http://schemas.openxmlformats.org/officeDocument/2006/relationships/image" Target="../media/image67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Relationship Id="rId5" Type="http://schemas.openxmlformats.org/officeDocument/2006/relationships/image" Target="../media/image7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Relationship Id="rId8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4294967295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Rohan Bhandari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Insight AI Fellow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Pipeline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5350"/>
            <a:ext cx="837250" cy="1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23725"/>
            <a:ext cx="8372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-301513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Inputs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276725" y="3928850"/>
            <a:ext cx="1046400" cy="910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2144675" y="3928850"/>
            <a:ext cx="1252500" cy="9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045" y="1421553"/>
            <a:ext cx="1399762" cy="202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925" y="1428600"/>
            <a:ext cx="1399750" cy="202064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173908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Human Parsing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345423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Pose Estimation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339512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Clothing Transfer</a:t>
            </a:r>
            <a:endParaRPr sz="1600">
              <a:solidFill>
                <a:srgbClr val="E69138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600" y="1428573"/>
            <a:ext cx="1515505" cy="202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2"/>
          <p:cNvCxnSpPr/>
          <p:nvPr/>
        </p:nvCxnSpPr>
        <p:spPr>
          <a:xfrm>
            <a:off x="1418450" y="4368200"/>
            <a:ext cx="6309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2"/>
          <p:cNvCxnSpPr/>
          <p:nvPr/>
        </p:nvCxnSpPr>
        <p:spPr>
          <a:xfrm>
            <a:off x="5170950" y="4376450"/>
            <a:ext cx="4755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2"/>
          <p:cNvSpPr txBox="1"/>
          <p:nvPr/>
        </p:nvSpPr>
        <p:spPr>
          <a:xfrm>
            <a:off x="3350204" y="4193000"/>
            <a:ext cx="5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+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3859825" y="3887750"/>
            <a:ext cx="1252500" cy="10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5674775" y="3928850"/>
            <a:ext cx="1349400" cy="9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Modified and Trained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Model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7691237" y="3876350"/>
            <a:ext cx="1046400" cy="992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API</a:t>
            </a:r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>
            <a:off x="7129088" y="4368200"/>
            <a:ext cx="4572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2"/>
          <p:cNvSpPr txBox="1"/>
          <p:nvPr/>
        </p:nvSpPr>
        <p:spPr>
          <a:xfrm>
            <a:off x="7136924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Serving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215" name="Google Shape;215;p22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3596725" y="4472600"/>
            <a:ext cx="53670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6683" y="1593050"/>
            <a:ext cx="1804179" cy="1685075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1877400" y="3860400"/>
            <a:ext cx="5998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Encoder-decoder Network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w/ Skip Connections</a:t>
            </a:r>
            <a:endParaRPr sz="2800"/>
          </a:p>
        </p:txBody>
      </p:sp>
      <p:grpSp>
        <p:nvGrpSpPr>
          <p:cNvPr id="223" name="Google Shape;223;p23"/>
          <p:cNvGrpSpPr/>
          <p:nvPr/>
        </p:nvGrpSpPr>
        <p:grpSpPr>
          <a:xfrm>
            <a:off x="3360369" y="1642851"/>
            <a:ext cx="3032864" cy="2048371"/>
            <a:chOff x="2977076" y="903850"/>
            <a:chExt cx="2722499" cy="1627500"/>
          </a:xfrm>
        </p:grpSpPr>
        <p:sp>
          <p:nvSpPr>
            <p:cNvPr id="224" name="Google Shape;224;p23"/>
            <p:cNvSpPr/>
            <p:nvPr/>
          </p:nvSpPr>
          <p:spPr>
            <a:xfrm flipH="1">
              <a:off x="5005375" y="968950"/>
              <a:ext cx="694200" cy="15624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 flipH="1">
              <a:off x="4791051" y="1127350"/>
              <a:ext cx="632100" cy="13758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977076" y="903850"/>
              <a:ext cx="694200" cy="15624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253500" y="1062250"/>
              <a:ext cx="632100" cy="13758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598186" y="1214578"/>
              <a:ext cx="423300" cy="11676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877136" y="1366978"/>
              <a:ext cx="296700" cy="9531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111847" y="1519375"/>
              <a:ext cx="296700" cy="8007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 flipH="1">
              <a:off x="4624536" y="1259728"/>
              <a:ext cx="423300" cy="11676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 flipH="1">
              <a:off x="4472186" y="1412128"/>
              <a:ext cx="296700" cy="9531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cxnSp>
          <p:nvCxnSpPr>
            <p:cNvPr id="233" name="Google Shape;233;p23"/>
            <p:cNvCxnSpPr/>
            <p:nvPr/>
          </p:nvCxnSpPr>
          <p:spPr>
            <a:xfrm>
              <a:off x="4077785" y="1239113"/>
              <a:ext cx="5211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34" name="Google Shape;234;p23"/>
            <p:cNvCxnSpPr/>
            <p:nvPr/>
          </p:nvCxnSpPr>
          <p:spPr>
            <a:xfrm>
              <a:off x="4219853" y="1387638"/>
              <a:ext cx="2469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35" name="Google Shape;235;p23"/>
            <p:cNvCxnSpPr/>
            <p:nvPr/>
          </p:nvCxnSpPr>
          <p:spPr>
            <a:xfrm>
              <a:off x="3961200" y="1094958"/>
              <a:ext cx="7956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236" name="Google Shape;236;p23"/>
            <p:cNvCxnSpPr/>
            <p:nvPr/>
          </p:nvCxnSpPr>
          <p:spPr>
            <a:xfrm>
              <a:off x="3719685" y="978720"/>
              <a:ext cx="12528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7" name="Google Shape;237;p23"/>
          <p:cNvSpPr txBox="1"/>
          <p:nvPr/>
        </p:nvSpPr>
        <p:spPr>
          <a:xfrm>
            <a:off x="120485" y="1156936"/>
            <a:ext cx="2535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“Clothing Agnostic”</a:t>
            </a:r>
            <a:endParaRPr sz="16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Person Representation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549462" y="31593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Selected Clothing</a:t>
            </a:r>
            <a:endParaRPr sz="1600">
              <a:solidFill>
                <a:srgbClr val="E69138"/>
              </a:solidFill>
            </a:endParaRPr>
          </a:p>
        </p:txBody>
      </p:sp>
      <p:cxnSp>
        <p:nvCxnSpPr>
          <p:cNvPr id="239" name="Google Shape;239;p23"/>
          <p:cNvCxnSpPr/>
          <p:nvPr/>
        </p:nvCxnSpPr>
        <p:spPr>
          <a:xfrm>
            <a:off x="2784589" y="2199775"/>
            <a:ext cx="483000" cy="368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3"/>
          <p:cNvSpPr txBox="1"/>
          <p:nvPr>
            <p:ph idx="4294967295" type="title"/>
          </p:nvPr>
        </p:nvSpPr>
        <p:spPr>
          <a:xfrm>
            <a:off x="311700" y="4524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Clothing Transfer</a:t>
            </a:r>
            <a:endParaRPr/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1" y="1723000"/>
            <a:ext cx="886775" cy="114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5" y="1723000"/>
            <a:ext cx="886775" cy="11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3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338" y="1723000"/>
            <a:ext cx="886775" cy="114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2113" y="3576951"/>
            <a:ext cx="1058372" cy="141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23"/>
          <p:cNvCxnSpPr/>
          <p:nvPr/>
        </p:nvCxnSpPr>
        <p:spPr>
          <a:xfrm flipH="1" rot="10800000">
            <a:off x="2752639" y="3170125"/>
            <a:ext cx="483000" cy="368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" name="Google Shape;2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9800" y="1971175"/>
            <a:ext cx="1478325" cy="19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7147112" y="1554339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Output</a:t>
            </a:r>
            <a:endParaRPr sz="1600">
              <a:solidFill>
                <a:srgbClr val="E69138"/>
              </a:solidFill>
            </a:endParaRPr>
          </a:p>
        </p:txBody>
      </p:sp>
      <p:cxnSp>
        <p:nvCxnSpPr>
          <p:cNvPr id="249" name="Google Shape;249;p23"/>
          <p:cNvCxnSpPr/>
          <p:nvPr/>
        </p:nvCxnSpPr>
        <p:spPr>
          <a:xfrm>
            <a:off x="6523350" y="2861263"/>
            <a:ext cx="7863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/>
        </p:nvSpPr>
        <p:spPr>
          <a:xfrm>
            <a:off x="364650" y="1686413"/>
            <a:ext cx="2961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Original Person Representation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55" name="Google Shape;255;p24"/>
          <p:cNvSpPr txBox="1"/>
          <p:nvPr>
            <p:ph idx="4294967295" type="title"/>
          </p:nvPr>
        </p:nvSpPr>
        <p:spPr>
          <a:xfrm>
            <a:off x="311700" y="4524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Your Pants On</a:t>
            </a:r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80" y="3235250"/>
            <a:ext cx="991450" cy="13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479" y="3235242"/>
            <a:ext cx="991450" cy="1321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4"/>
          <p:cNvCxnSpPr/>
          <p:nvPr/>
        </p:nvCxnSpPr>
        <p:spPr>
          <a:xfrm>
            <a:off x="1519088" y="3891713"/>
            <a:ext cx="521400" cy="9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4"/>
          <p:cNvSpPr txBox="1"/>
          <p:nvPr/>
        </p:nvSpPr>
        <p:spPr>
          <a:xfrm>
            <a:off x="364650" y="4534550"/>
            <a:ext cx="1518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Green pants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2184625" y="4534550"/>
            <a:ext cx="1518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Blue jeans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180000" y="1118475"/>
            <a:ext cx="9011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accent2"/>
                </a:solidFill>
              </a:rPr>
              <a:t>Model generates pants automatically → </a:t>
            </a:r>
            <a:r>
              <a:rPr lang="en" sz="1800">
                <a:solidFill>
                  <a:srgbClr val="E69138"/>
                </a:solidFill>
              </a:rPr>
              <a:t>can’t try on specific outfits!</a:t>
            </a:r>
            <a:endParaRPr sz="18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9138"/>
              </a:solidFill>
            </a:endParaRPr>
          </a:p>
        </p:txBody>
      </p: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001" y="2017771"/>
            <a:ext cx="886775" cy="114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25" y="2017771"/>
            <a:ext cx="886775" cy="11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4588" y="2017771"/>
            <a:ext cx="886775" cy="1147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/>
        </p:nvSpPr>
        <p:spPr>
          <a:xfrm>
            <a:off x="364650" y="1686413"/>
            <a:ext cx="2961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Original Person Representation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71" name="Google Shape;271;p25"/>
          <p:cNvSpPr txBox="1"/>
          <p:nvPr>
            <p:ph idx="4294967295" type="title"/>
          </p:nvPr>
        </p:nvSpPr>
        <p:spPr>
          <a:xfrm>
            <a:off x="311700" y="4524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Your Pants On</a:t>
            </a: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80" y="3235250"/>
            <a:ext cx="991450" cy="13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479" y="3235242"/>
            <a:ext cx="991450" cy="1321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5"/>
          <p:cNvCxnSpPr/>
          <p:nvPr/>
        </p:nvCxnSpPr>
        <p:spPr>
          <a:xfrm>
            <a:off x="1519088" y="3891713"/>
            <a:ext cx="521400" cy="9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5"/>
          <p:cNvSpPr txBox="1"/>
          <p:nvPr/>
        </p:nvSpPr>
        <p:spPr>
          <a:xfrm>
            <a:off x="364650" y="4534550"/>
            <a:ext cx="1518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Green pants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2184625" y="4534550"/>
            <a:ext cx="1518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Blue jeans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3561375" y="2818125"/>
            <a:ext cx="1847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</a:rPr>
              <a:t>Include pants</a:t>
            </a:r>
            <a:endParaRPr sz="1800">
              <a:solidFill>
                <a:srgbClr val="134F5C"/>
              </a:solidFill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639" y="2356538"/>
            <a:ext cx="1393200" cy="18575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5"/>
          <p:cNvCxnSpPr/>
          <p:nvPr/>
        </p:nvCxnSpPr>
        <p:spPr>
          <a:xfrm>
            <a:off x="6831126" y="3280813"/>
            <a:ext cx="521400" cy="9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0" name="Google Shape;28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736" y="2409300"/>
            <a:ext cx="1393200" cy="18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/>
        </p:nvSpPr>
        <p:spPr>
          <a:xfrm>
            <a:off x="5611175" y="1883600"/>
            <a:ext cx="2961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New Person Representation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180000" y="1118475"/>
            <a:ext cx="90117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800">
                <a:solidFill>
                  <a:schemeClr val="accent2"/>
                </a:solidFill>
              </a:rPr>
              <a:t>Model generates pants automatically → </a:t>
            </a:r>
            <a:r>
              <a:rPr lang="en" sz="1800">
                <a:solidFill>
                  <a:srgbClr val="E69138"/>
                </a:solidFill>
              </a:rPr>
              <a:t>can’t try on specific outfits!</a:t>
            </a:r>
            <a:endParaRPr sz="18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9138"/>
              </a:solidFill>
            </a:endParaRPr>
          </a:p>
        </p:txBody>
      </p:sp>
      <p:sp>
        <p:nvSpPr>
          <p:cNvPr id="283" name="Google Shape;283;p25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5001" y="2017771"/>
            <a:ext cx="886775" cy="114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225" y="2017771"/>
            <a:ext cx="886775" cy="114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4588" y="2017771"/>
            <a:ext cx="886775" cy="11470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5"/>
          <p:cNvCxnSpPr/>
          <p:nvPr/>
        </p:nvCxnSpPr>
        <p:spPr>
          <a:xfrm flipH="1" rot="10800000">
            <a:off x="3703525" y="3311450"/>
            <a:ext cx="1271100" cy="9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/>
        </p:nvSpPr>
        <p:spPr>
          <a:xfrm>
            <a:off x="5491625" y="1248625"/>
            <a:ext cx="3605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Preserves identity</a:t>
            </a:r>
            <a:endParaRPr sz="2400">
              <a:solidFill>
                <a:srgbClr val="E6913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Generates bare arms</a:t>
            </a:r>
            <a:endParaRPr sz="2400">
              <a:solidFill>
                <a:srgbClr val="E69138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Keeps original pants</a:t>
            </a:r>
            <a:endParaRPr sz="2400">
              <a:solidFill>
                <a:srgbClr val="E69138"/>
              </a:solidFill>
            </a:endParaRPr>
          </a:p>
        </p:txBody>
      </p:sp>
      <p:sp>
        <p:nvSpPr>
          <p:cNvPr id="293" name="Google Shape;293;p26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Results</a:t>
            </a: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150" y="3069375"/>
            <a:ext cx="1396100" cy="18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900" y="3069375"/>
            <a:ext cx="1453250" cy="19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225" y="3031275"/>
            <a:ext cx="1453250" cy="193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 txBox="1"/>
          <p:nvPr/>
        </p:nvSpPr>
        <p:spPr>
          <a:xfrm>
            <a:off x="235500" y="3745425"/>
            <a:ext cx="3376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Adjusts to pose</a:t>
            </a:r>
            <a:endParaRPr sz="2400">
              <a:solidFill>
                <a:srgbClr val="E69138"/>
              </a:solidFill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9" y="1010122"/>
            <a:ext cx="1396106" cy="18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2175" y="1026450"/>
            <a:ext cx="1396100" cy="18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4150" y="1010122"/>
            <a:ext cx="1396100" cy="18614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173" y="1909413"/>
            <a:ext cx="1354518" cy="19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/>
          <p:nvPr/>
        </p:nvSpPr>
        <p:spPr>
          <a:xfrm>
            <a:off x="5313550" y="1453775"/>
            <a:ext cx="35658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Real-world Examples</a:t>
            </a:r>
            <a:endParaRPr sz="2400">
              <a:solidFill>
                <a:srgbClr val="E69138"/>
              </a:solidFill>
            </a:endParaRPr>
          </a:p>
        </p:txBody>
      </p:sp>
      <p:sp>
        <p:nvSpPr>
          <p:cNvPr id="308" name="Google Shape;308;p27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Results: In the Wild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995288"/>
            <a:ext cx="1270874" cy="18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425" y="3088935"/>
            <a:ext cx="1270876" cy="182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5425" y="3100804"/>
            <a:ext cx="1354525" cy="18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6438" y="995300"/>
            <a:ext cx="1428950" cy="19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/>
        </p:nvSpPr>
        <p:spPr>
          <a:xfrm>
            <a:off x="5313550" y="1453775"/>
            <a:ext cx="3771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400"/>
              <a:buChar char="❏"/>
            </a:pPr>
            <a:r>
              <a:rPr lang="en" sz="2400">
                <a:solidFill>
                  <a:srgbClr val="E69138"/>
                </a:solidFill>
              </a:rPr>
              <a:t>Real-world Examples</a:t>
            </a:r>
            <a:endParaRPr sz="24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9138"/>
                </a:solidFill>
              </a:rPr>
              <a:t>	with some limitations...</a:t>
            </a:r>
            <a:endParaRPr sz="2400">
              <a:solidFill>
                <a:srgbClr val="E69138"/>
              </a:solidFill>
            </a:endParaRPr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Results: In the Wild</a:t>
            </a:r>
            <a:endParaRPr/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995288"/>
            <a:ext cx="1270874" cy="18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25" y="3088935"/>
            <a:ext cx="1270876" cy="182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4323" y="2571750"/>
            <a:ext cx="1313403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9125" y="2571750"/>
            <a:ext cx="1227372" cy="17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300" y="2592350"/>
            <a:ext cx="1313400" cy="1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9173" y="1909413"/>
            <a:ext cx="1354518" cy="19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8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</a:t>
            </a:r>
            <a:endParaRPr/>
          </a:p>
        </p:txBody>
      </p:sp>
      <p:pic>
        <p:nvPicPr>
          <p:cNvPr id="327" name="Google Shape;32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5425" y="3100804"/>
            <a:ext cx="1354525" cy="180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6438" y="995300"/>
            <a:ext cx="1428950" cy="19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idx="1" type="body"/>
          </p:nvPr>
        </p:nvSpPr>
        <p:spPr>
          <a:xfrm>
            <a:off x="384850" y="994825"/>
            <a:ext cx="8520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Char char="❏"/>
            </a:pPr>
            <a:r>
              <a:rPr lang="en">
                <a:solidFill>
                  <a:srgbClr val="E69138"/>
                </a:solidFill>
              </a:rPr>
              <a:t>C</a:t>
            </a:r>
            <a:r>
              <a:rPr lang="en">
                <a:solidFill>
                  <a:srgbClr val="E69138"/>
                </a:solidFill>
              </a:rPr>
              <a:t>ustomers can purchase confidently, knowing the style fits </a:t>
            </a:r>
            <a:r>
              <a:rPr lang="en">
                <a:solidFill>
                  <a:srgbClr val="E69138"/>
                </a:solidFill>
              </a:rPr>
              <a:t>their</a:t>
            </a:r>
            <a:r>
              <a:rPr lang="en">
                <a:solidFill>
                  <a:srgbClr val="E69138"/>
                </a:solidFill>
              </a:rPr>
              <a:t> taste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5525" y="1559625"/>
            <a:ext cx="4332950" cy="34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6733389" y="4491225"/>
            <a:ext cx="2348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Simulated Images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Design by Chloe To 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336" name="Google Shape;336;p29"/>
          <p:cNvSpPr txBox="1"/>
          <p:nvPr>
            <p:ph type="title"/>
          </p:nvPr>
        </p:nvSpPr>
        <p:spPr>
          <a:xfrm>
            <a:off x="311700" y="163525"/>
            <a:ext cx="4999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SmartFit Experience</a:t>
            </a:r>
            <a:endParaRPr/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159300" y="93425"/>
            <a:ext cx="3201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Rohan Bhandari</a:t>
            </a:r>
            <a:r>
              <a:rPr lang="en">
                <a:solidFill>
                  <a:schemeClr val="lt2"/>
                </a:solidFill>
              </a:rPr>
              <a:t>,</a:t>
            </a:r>
            <a:r>
              <a:rPr lang="en">
                <a:solidFill>
                  <a:schemeClr val="lt2"/>
                </a:solidFill>
              </a:rPr>
              <a:t> Ph.D.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453150" y="849125"/>
            <a:ext cx="31359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www.github.com/RohanBhandari</a:t>
            </a:r>
            <a:r>
              <a:rPr lang="en"/>
              <a:t>  www.linkedin.com/in/rohan-bhandari/</a:t>
            </a:r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36" y="926700"/>
            <a:ext cx="269700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53" y="1273975"/>
            <a:ext cx="276615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950" y="318600"/>
            <a:ext cx="2095500" cy="2095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325" y="335075"/>
            <a:ext cx="2741400" cy="14529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675" y="1785475"/>
            <a:ext cx="2384551" cy="317940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2249" y="2178549"/>
            <a:ext cx="2917696" cy="218827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0" name="Google Shape;350;p30"/>
          <p:cNvGrpSpPr/>
          <p:nvPr/>
        </p:nvGrpSpPr>
        <p:grpSpPr>
          <a:xfrm>
            <a:off x="2917154" y="2815150"/>
            <a:ext cx="2967898" cy="2006726"/>
            <a:chOff x="2945299" y="2815150"/>
            <a:chExt cx="2967898" cy="2006726"/>
          </a:xfrm>
        </p:grpSpPr>
        <p:pic>
          <p:nvPicPr>
            <p:cNvPr id="351" name="Google Shape;351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945299" y="2815150"/>
              <a:ext cx="2967898" cy="2006726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2" name="Google Shape;352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990440" y="3083550"/>
              <a:ext cx="380375" cy="378275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/>
        </p:nvSpPr>
        <p:spPr>
          <a:xfrm>
            <a:off x="1394850" y="1136550"/>
            <a:ext cx="65610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69138"/>
                </a:solidFill>
              </a:rPr>
              <a:t>Backup Slides</a:t>
            </a:r>
            <a:endParaRPr sz="6000">
              <a:solidFill>
                <a:srgbClr val="E69138"/>
              </a:solidFill>
            </a:endParaRPr>
          </a:p>
        </p:txBody>
      </p:sp>
      <p:sp>
        <p:nvSpPr>
          <p:cNvPr id="358" name="Google Shape;35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Inefficiency in the Online Clothing Marketplace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solidFill>
                  <a:srgbClr val="E69138"/>
                </a:solidFill>
              </a:rPr>
              <a:t>60%</a:t>
            </a:r>
            <a:r>
              <a:rPr lang="en"/>
              <a:t> of returned clothes from online purchases </a:t>
            </a:r>
            <a:r>
              <a:rPr lang="en">
                <a:solidFill>
                  <a:srgbClr val="000000"/>
                </a:solidFill>
              </a:rPr>
              <a:t>are</a:t>
            </a:r>
            <a:r>
              <a:rPr lang="en">
                <a:solidFill>
                  <a:srgbClr val="E69138"/>
                </a:solidFill>
              </a:rPr>
              <a:t> due to style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Results in </a:t>
            </a:r>
            <a:r>
              <a:rPr lang="en">
                <a:solidFill>
                  <a:srgbClr val="E69138"/>
                </a:solidFill>
              </a:rPr>
              <a:t>$10B</a:t>
            </a:r>
            <a:r>
              <a:rPr lang="en"/>
              <a:t> of extra operating costs 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4" name="Google Shape;94;p14"/>
          <p:cNvSpPr txBox="1"/>
          <p:nvPr/>
        </p:nvSpPr>
        <p:spPr>
          <a:xfrm>
            <a:off x="-192450" y="4615500"/>
            <a:ext cx="5122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https://www.cnbc.com/2016/12/16/a-260-billion-ticking-time-bomb-the-costly-business-of-retail-returns.html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“Returns Management in Online Commerce - Making the Most of It”, University of Regensburg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625" y="2419350"/>
            <a:ext cx="3351152" cy="23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idx="4294967295" type="title"/>
          </p:nvPr>
        </p:nvSpPr>
        <p:spPr>
          <a:xfrm>
            <a:off x="311700" y="3762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Results</a:t>
            </a:r>
            <a:endParaRPr/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1036171"/>
            <a:ext cx="1151681" cy="15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825" y="1036175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8925" y="1036171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25" y="2867249"/>
            <a:ext cx="1151675" cy="153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2825" y="2867246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8925" y="2867246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0600" y="2867246"/>
            <a:ext cx="1151675" cy="153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4675" y="2811322"/>
            <a:ext cx="1193634" cy="15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0678" y="2867250"/>
            <a:ext cx="1193625" cy="159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00600" y="1036175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4675" y="1036175"/>
            <a:ext cx="1151675" cy="153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60675" y="1036175"/>
            <a:ext cx="1151675" cy="153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30100"/>
            <a:ext cx="1151675" cy="153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751" y="1177600"/>
            <a:ext cx="1198275" cy="15976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 txBox="1"/>
          <p:nvPr>
            <p:ph idx="4294967295" type="title"/>
          </p:nvPr>
        </p:nvSpPr>
        <p:spPr>
          <a:xfrm>
            <a:off x="311700" y="3000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Modes</a:t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675" y="1230100"/>
            <a:ext cx="1151675" cy="153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3232900"/>
            <a:ext cx="1151675" cy="153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3663" y="3232899"/>
            <a:ext cx="1151675" cy="153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2050" y="3279200"/>
            <a:ext cx="1151675" cy="153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4613" y="1167947"/>
            <a:ext cx="1198275" cy="1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21888" y="1167946"/>
            <a:ext cx="1198275" cy="1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9162" y="1167948"/>
            <a:ext cx="1198275" cy="1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24625" y="3251244"/>
            <a:ext cx="1198275" cy="1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56675" y="3251244"/>
            <a:ext cx="1198275" cy="1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19175" y="3251246"/>
            <a:ext cx="1198275" cy="159770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934163" y="2903950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Unique poses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394" name="Google Shape;394;p33"/>
          <p:cNvSpPr txBox="1"/>
          <p:nvPr/>
        </p:nvSpPr>
        <p:spPr>
          <a:xfrm>
            <a:off x="272813" y="806450"/>
            <a:ext cx="38334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Human parsing failure / Complicated design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5565675" y="2871400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Sleeve removal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5429463" y="806450"/>
            <a:ext cx="2783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Sleeve generation / Neckline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/>
        </p:nvSpPr>
        <p:spPr>
          <a:xfrm>
            <a:off x="812400" y="891275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69138"/>
                </a:solidFill>
              </a:rPr>
              <a:t>2D</a:t>
            </a:r>
            <a:r>
              <a:rPr lang="en" u="sng">
                <a:solidFill>
                  <a:srgbClr val="E69138"/>
                </a:solidFill>
              </a:rPr>
              <a:t> Overlays</a:t>
            </a:r>
            <a:endParaRPr u="sng">
              <a:solidFill>
                <a:srgbClr val="E69138"/>
              </a:solidFill>
            </a:endParaRPr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 b="0" l="0" r="0" t="13993"/>
          <a:stretch/>
        </p:blipFill>
        <p:spPr>
          <a:xfrm>
            <a:off x="421025" y="1342025"/>
            <a:ext cx="1473500" cy="24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 b="0" l="18144" r="12971" t="0"/>
          <a:stretch/>
        </p:blipFill>
        <p:spPr>
          <a:xfrm>
            <a:off x="2252425" y="1342025"/>
            <a:ext cx="1281199" cy="24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4"/>
          <p:cNvSpPr txBox="1"/>
          <p:nvPr/>
        </p:nvSpPr>
        <p:spPr>
          <a:xfrm>
            <a:off x="758150" y="3911025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(ZeeKit)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311700" y="4361775"/>
            <a:ext cx="3222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❏"/>
            </a:pPr>
            <a:r>
              <a:rPr lang="en">
                <a:solidFill>
                  <a:srgbClr val="E69138"/>
                </a:solidFill>
              </a:rPr>
              <a:t>Original clothing shows through</a:t>
            </a:r>
            <a:endParaRPr>
              <a:solidFill>
                <a:srgbClr val="E6913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❏"/>
            </a:pPr>
            <a:r>
              <a:rPr lang="en">
                <a:solidFill>
                  <a:srgbClr val="E69138"/>
                </a:solidFill>
              </a:rPr>
              <a:t>Limited poses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06" name="Google Shape;406;p34"/>
          <p:cNvSpPr txBox="1"/>
          <p:nvPr/>
        </p:nvSpPr>
        <p:spPr>
          <a:xfrm>
            <a:off x="5486400" y="977175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E69138"/>
                </a:solidFill>
              </a:rPr>
              <a:t>3D Scan/AR</a:t>
            </a:r>
            <a:endParaRPr u="sng">
              <a:solidFill>
                <a:srgbClr val="E69138"/>
              </a:solidFill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4822575" y="4272525"/>
            <a:ext cx="40347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❏"/>
            </a:pPr>
            <a:r>
              <a:rPr lang="en">
                <a:solidFill>
                  <a:srgbClr val="E69138"/>
                </a:solidFill>
              </a:rPr>
              <a:t>Customer must create 3D scan</a:t>
            </a:r>
            <a:endParaRPr>
              <a:solidFill>
                <a:srgbClr val="E69138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400"/>
              <a:buChar char="❏"/>
            </a:pPr>
            <a:r>
              <a:rPr lang="en">
                <a:solidFill>
                  <a:srgbClr val="E69138"/>
                </a:solidFill>
              </a:rPr>
              <a:t>Retailer must create 3Ds can for each item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5558750" y="3911025"/>
            <a:ext cx="25107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(AvaMetric)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5486400" y="1526725"/>
            <a:ext cx="2510700" cy="2199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No public image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10" name="Google Shape;410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16" name="Google Shape;416;p35"/>
          <p:cNvSpPr txBox="1"/>
          <p:nvPr>
            <p:ph idx="1" type="body"/>
          </p:nvPr>
        </p:nvSpPr>
        <p:spPr>
          <a:xfrm>
            <a:off x="311700" y="1301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❏"/>
            </a:pPr>
            <a:r>
              <a:rPr lang="en">
                <a:solidFill>
                  <a:schemeClr val="accent2"/>
                </a:solidFill>
              </a:rPr>
              <a:t>Speed up pipeline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❏"/>
            </a:pPr>
            <a:r>
              <a:rPr lang="en">
                <a:solidFill>
                  <a:schemeClr val="accent2"/>
                </a:solidFill>
              </a:rPr>
              <a:t>Collect more diverse data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❏"/>
            </a:pPr>
            <a:r>
              <a:rPr lang="en">
                <a:solidFill>
                  <a:schemeClr val="accent2"/>
                </a:solidFill>
              </a:rPr>
              <a:t>Output higher-res images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/>
        </p:nvSpPr>
        <p:spPr>
          <a:xfrm>
            <a:off x="180275" y="1656925"/>
            <a:ext cx="141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Original Image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2179400" y="1656926"/>
            <a:ext cx="141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Pose Map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3627200" y="1656926"/>
            <a:ext cx="141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Body Mask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5138550" y="1656926"/>
            <a:ext cx="141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Face/Hair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7589600" y="1047326"/>
            <a:ext cx="1413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Person</a:t>
            </a:r>
            <a:endParaRPr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Representation</a:t>
            </a:r>
            <a:endParaRPr>
              <a:solidFill>
                <a:srgbClr val="E69138"/>
              </a:solidFill>
            </a:endParaRPr>
          </a:p>
        </p:txBody>
      </p:sp>
      <p:cxnSp>
        <p:nvCxnSpPr>
          <p:cNvPr id="426" name="Google Shape;426;p36"/>
          <p:cNvCxnSpPr/>
          <p:nvPr/>
        </p:nvCxnSpPr>
        <p:spPr>
          <a:xfrm flipH="1" rot="10800000">
            <a:off x="1677859" y="2978330"/>
            <a:ext cx="462600" cy="69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36"/>
          <p:cNvCxnSpPr/>
          <p:nvPr/>
        </p:nvCxnSpPr>
        <p:spPr>
          <a:xfrm flipH="1" rot="10800000">
            <a:off x="6587611" y="2974880"/>
            <a:ext cx="462600" cy="69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36"/>
          <p:cNvSpPr txBox="1"/>
          <p:nvPr>
            <p:ph idx="4294967295" type="title"/>
          </p:nvPr>
        </p:nvSpPr>
        <p:spPr>
          <a:xfrm>
            <a:off x="311700" y="3762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Clothing Agnostic Person Representation</a:t>
            </a:r>
            <a:endParaRPr/>
          </a:p>
        </p:txBody>
      </p:sp>
      <p:pic>
        <p:nvPicPr>
          <p:cNvPr id="429" name="Google Shape;4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021891"/>
            <a:ext cx="1517675" cy="202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00" y="1974875"/>
            <a:ext cx="1564405" cy="20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172" y="1974875"/>
            <a:ext cx="1564400" cy="20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3150" y="1979937"/>
            <a:ext cx="1564400" cy="20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1200" y="1642837"/>
            <a:ext cx="1564400" cy="20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2247" y="1979925"/>
            <a:ext cx="1564400" cy="202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750" y="2292600"/>
            <a:ext cx="1564405" cy="20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idx="1" type="body"/>
          </p:nvPr>
        </p:nvSpPr>
        <p:spPr>
          <a:xfrm>
            <a:off x="996575" y="3980175"/>
            <a:ext cx="5998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Multi-task Encoder-decoder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w/ Skip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441" name="Google Shape;441;p37"/>
          <p:cNvGrpSpPr/>
          <p:nvPr/>
        </p:nvGrpSpPr>
        <p:grpSpPr>
          <a:xfrm>
            <a:off x="2545850" y="2176275"/>
            <a:ext cx="2722499" cy="1627500"/>
            <a:chOff x="2977076" y="903850"/>
            <a:chExt cx="2722499" cy="1627500"/>
          </a:xfrm>
        </p:grpSpPr>
        <p:sp>
          <p:nvSpPr>
            <p:cNvPr id="442" name="Google Shape;442;p37"/>
            <p:cNvSpPr/>
            <p:nvPr/>
          </p:nvSpPr>
          <p:spPr>
            <a:xfrm flipH="1">
              <a:off x="5005375" y="968950"/>
              <a:ext cx="694200" cy="15624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43" name="Google Shape;443;p37"/>
            <p:cNvSpPr/>
            <p:nvPr/>
          </p:nvSpPr>
          <p:spPr>
            <a:xfrm flipH="1">
              <a:off x="4791051" y="1127350"/>
              <a:ext cx="632100" cy="13758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2977076" y="903850"/>
              <a:ext cx="694200" cy="15624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3253500" y="1062250"/>
              <a:ext cx="632100" cy="13758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3598186" y="1214578"/>
              <a:ext cx="423300" cy="11676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3877136" y="1366978"/>
              <a:ext cx="296700" cy="9531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4111847" y="1519375"/>
              <a:ext cx="296700" cy="800700"/>
            </a:xfrm>
            <a:prstGeom prst="cube">
              <a:avLst>
                <a:gd fmla="val 86013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49" name="Google Shape;449;p37"/>
            <p:cNvSpPr/>
            <p:nvPr/>
          </p:nvSpPr>
          <p:spPr>
            <a:xfrm flipH="1">
              <a:off x="4624536" y="1259728"/>
              <a:ext cx="423300" cy="11676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450" name="Google Shape;450;p37"/>
            <p:cNvSpPr/>
            <p:nvPr/>
          </p:nvSpPr>
          <p:spPr>
            <a:xfrm flipH="1">
              <a:off x="4472186" y="1412128"/>
              <a:ext cx="296700" cy="953100"/>
            </a:xfrm>
            <a:prstGeom prst="cube">
              <a:avLst>
                <a:gd fmla="val 86013" name="adj"/>
              </a:avLst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cxnSp>
          <p:nvCxnSpPr>
            <p:cNvPr id="451" name="Google Shape;451;p37"/>
            <p:cNvCxnSpPr/>
            <p:nvPr/>
          </p:nvCxnSpPr>
          <p:spPr>
            <a:xfrm>
              <a:off x="4077785" y="1239113"/>
              <a:ext cx="5211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452" name="Google Shape;452;p37"/>
            <p:cNvCxnSpPr/>
            <p:nvPr/>
          </p:nvCxnSpPr>
          <p:spPr>
            <a:xfrm>
              <a:off x="4219853" y="1387638"/>
              <a:ext cx="2469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453" name="Google Shape;453;p37"/>
            <p:cNvCxnSpPr/>
            <p:nvPr/>
          </p:nvCxnSpPr>
          <p:spPr>
            <a:xfrm>
              <a:off x="3961200" y="1094958"/>
              <a:ext cx="7956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454" name="Google Shape;454;p37"/>
            <p:cNvCxnSpPr/>
            <p:nvPr/>
          </p:nvCxnSpPr>
          <p:spPr>
            <a:xfrm>
              <a:off x="3719685" y="978720"/>
              <a:ext cx="1252800" cy="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455" name="Google Shape;455;p37"/>
          <p:cNvSpPr txBox="1"/>
          <p:nvPr/>
        </p:nvSpPr>
        <p:spPr>
          <a:xfrm>
            <a:off x="117662" y="90921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Person Representation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-125613" y="3043039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Selected Clothing</a:t>
            </a:r>
            <a:endParaRPr>
              <a:solidFill>
                <a:srgbClr val="E69138"/>
              </a:solidFill>
            </a:endParaRPr>
          </a:p>
        </p:txBody>
      </p:sp>
      <p:cxnSp>
        <p:nvCxnSpPr>
          <p:cNvPr id="457" name="Google Shape;457;p37"/>
          <p:cNvCxnSpPr/>
          <p:nvPr/>
        </p:nvCxnSpPr>
        <p:spPr>
          <a:xfrm>
            <a:off x="1584900" y="2160000"/>
            <a:ext cx="810900" cy="67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37"/>
          <p:cNvCxnSpPr/>
          <p:nvPr/>
        </p:nvCxnSpPr>
        <p:spPr>
          <a:xfrm flipH="1" rot="10800000">
            <a:off x="1584900" y="3240175"/>
            <a:ext cx="810900" cy="67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37"/>
          <p:cNvCxnSpPr/>
          <p:nvPr/>
        </p:nvCxnSpPr>
        <p:spPr>
          <a:xfrm flipH="1" rot="10800000">
            <a:off x="5342200" y="2227050"/>
            <a:ext cx="751800" cy="816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37"/>
          <p:cNvCxnSpPr/>
          <p:nvPr/>
        </p:nvCxnSpPr>
        <p:spPr>
          <a:xfrm>
            <a:off x="5342200" y="3359850"/>
            <a:ext cx="810900" cy="67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37"/>
          <p:cNvSpPr txBox="1"/>
          <p:nvPr/>
        </p:nvSpPr>
        <p:spPr>
          <a:xfrm>
            <a:off x="5687262" y="9730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Coarse Result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7262012" y="9730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 Target Image</a:t>
            </a:r>
            <a:endParaRPr>
              <a:solidFill>
                <a:srgbClr val="E69138"/>
              </a:solidFill>
            </a:endParaRPr>
          </a:p>
        </p:txBody>
      </p:sp>
      <p:cxnSp>
        <p:nvCxnSpPr>
          <p:cNvPr id="463" name="Google Shape;463;p37"/>
          <p:cNvCxnSpPr/>
          <p:nvPr/>
        </p:nvCxnSpPr>
        <p:spPr>
          <a:xfrm>
            <a:off x="7272325" y="1995213"/>
            <a:ext cx="531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4" name="Google Shape;464;p37"/>
          <p:cNvCxnSpPr/>
          <p:nvPr/>
        </p:nvCxnSpPr>
        <p:spPr>
          <a:xfrm>
            <a:off x="7281643" y="4128813"/>
            <a:ext cx="531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5" name="Google Shape;465;p37"/>
          <p:cNvSpPr txBox="1"/>
          <p:nvPr/>
        </p:nvSpPr>
        <p:spPr>
          <a:xfrm>
            <a:off x="5687262" y="30304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Shirt Mask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7284251" y="30304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Target Mask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6479669" y="4647872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L1 Loss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6524612" y="2668339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Perceptual Loss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69" name="Google Shape;469;p37"/>
          <p:cNvSpPr txBox="1"/>
          <p:nvPr>
            <p:ph idx="4294967295" type="title"/>
          </p:nvPr>
        </p:nvSpPr>
        <p:spPr>
          <a:xfrm>
            <a:off x="311700" y="3762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Clothing Transfer: Coarse Step</a:t>
            </a:r>
            <a:endParaRPr/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5" y="1264636"/>
            <a:ext cx="982115" cy="131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58" y="1484018"/>
            <a:ext cx="982115" cy="131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75" y="1687511"/>
            <a:ext cx="982117" cy="131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375" y="3474650"/>
            <a:ext cx="982125" cy="141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8038" y="1324362"/>
            <a:ext cx="982125" cy="130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5463" y="1324350"/>
            <a:ext cx="982125" cy="13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637" y="3451938"/>
            <a:ext cx="932750" cy="124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5421" y="3351150"/>
            <a:ext cx="1096080" cy="14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/>
          <p:nvPr/>
        </p:nvSpPr>
        <p:spPr>
          <a:xfrm>
            <a:off x="-203013" y="3062227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Coarse Result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83" name="Google Shape;483;p38"/>
          <p:cNvSpPr/>
          <p:nvPr/>
        </p:nvSpPr>
        <p:spPr>
          <a:xfrm>
            <a:off x="2303425" y="1891525"/>
            <a:ext cx="927600" cy="2238600"/>
          </a:xfrm>
          <a:prstGeom prst="cube">
            <a:avLst>
              <a:gd fmla="val 8601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cxnSp>
        <p:nvCxnSpPr>
          <p:cNvPr id="484" name="Google Shape;484;p38"/>
          <p:cNvCxnSpPr/>
          <p:nvPr/>
        </p:nvCxnSpPr>
        <p:spPr>
          <a:xfrm>
            <a:off x="1430150" y="2088775"/>
            <a:ext cx="810900" cy="67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38"/>
          <p:cNvCxnSpPr/>
          <p:nvPr/>
        </p:nvCxnSpPr>
        <p:spPr>
          <a:xfrm flipH="1" rot="10800000">
            <a:off x="1430150" y="3501075"/>
            <a:ext cx="810900" cy="67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38"/>
          <p:cNvSpPr/>
          <p:nvPr/>
        </p:nvSpPr>
        <p:spPr>
          <a:xfrm>
            <a:off x="2772625" y="1891525"/>
            <a:ext cx="927600" cy="2238600"/>
          </a:xfrm>
          <a:prstGeom prst="cube">
            <a:avLst>
              <a:gd fmla="val 8601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7" name="Google Shape;487;p38"/>
          <p:cNvSpPr/>
          <p:nvPr/>
        </p:nvSpPr>
        <p:spPr>
          <a:xfrm>
            <a:off x="3231025" y="1891525"/>
            <a:ext cx="927600" cy="2238600"/>
          </a:xfrm>
          <a:prstGeom prst="cube">
            <a:avLst>
              <a:gd fmla="val 86013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4307999" y="1847039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Alpha Mask</a:t>
            </a:r>
            <a:endParaRPr>
              <a:solidFill>
                <a:srgbClr val="E69138"/>
              </a:solidFill>
            </a:endParaRPr>
          </a:p>
        </p:txBody>
      </p:sp>
      <p:cxnSp>
        <p:nvCxnSpPr>
          <p:cNvPr id="489" name="Google Shape;489;p38"/>
          <p:cNvCxnSpPr/>
          <p:nvPr/>
        </p:nvCxnSpPr>
        <p:spPr>
          <a:xfrm>
            <a:off x="4223861" y="2907300"/>
            <a:ext cx="5709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38"/>
          <p:cNvSpPr txBox="1"/>
          <p:nvPr/>
        </p:nvSpPr>
        <p:spPr>
          <a:xfrm>
            <a:off x="7466239" y="1847052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Target Image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5976949" y="1847039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Refined Image</a:t>
            </a:r>
            <a:endParaRPr>
              <a:solidFill>
                <a:srgbClr val="E69138"/>
              </a:solidFill>
            </a:endParaRPr>
          </a:p>
        </p:txBody>
      </p:sp>
      <p:cxnSp>
        <p:nvCxnSpPr>
          <p:cNvPr id="492" name="Google Shape;492;p38"/>
          <p:cNvCxnSpPr/>
          <p:nvPr/>
        </p:nvCxnSpPr>
        <p:spPr>
          <a:xfrm flipH="1" rot="10800000">
            <a:off x="5935326" y="2903400"/>
            <a:ext cx="411600" cy="3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38"/>
          <p:cNvCxnSpPr/>
          <p:nvPr/>
        </p:nvCxnSpPr>
        <p:spPr>
          <a:xfrm flipH="1" rot="10800000">
            <a:off x="7517365" y="2905357"/>
            <a:ext cx="457200" cy="3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4" name="Google Shape;494;p38"/>
          <p:cNvSpPr txBox="1"/>
          <p:nvPr/>
        </p:nvSpPr>
        <p:spPr>
          <a:xfrm>
            <a:off x="6881799" y="3813327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Perceptual Loss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5" name="Google Shape;495;p38"/>
          <p:cNvSpPr txBox="1"/>
          <p:nvPr>
            <p:ph idx="4294967295" type="title"/>
          </p:nvPr>
        </p:nvSpPr>
        <p:spPr>
          <a:xfrm>
            <a:off x="311700" y="3762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Clothing Transfer: Refinement Step</a:t>
            </a:r>
            <a:endParaRPr/>
          </a:p>
        </p:txBody>
      </p:sp>
      <p:pic>
        <p:nvPicPr>
          <p:cNvPr id="496" name="Google Shape;4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02" y="3425623"/>
            <a:ext cx="1105175" cy="14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25" y="1450533"/>
            <a:ext cx="1105175" cy="147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610" y="2228225"/>
            <a:ext cx="1015700" cy="13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525" y="2228213"/>
            <a:ext cx="1015700" cy="135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8725" y="2228225"/>
            <a:ext cx="1015700" cy="135426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8"/>
          <p:cNvSpPr txBox="1"/>
          <p:nvPr/>
        </p:nvSpPr>
        <p:spPr>
          <a:xfrm>
            <a:off x="-89563" y="145051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Warped Clothing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"/>
          <p:cNvSpPr txBox="1"/>
          <p:nvPr>
            <p:ph idx="4294967295" type="title"/>
          </p:nvPr>
        </p:nvSpPr>
        <p:spPr>
          <a:xfrm>
            <a:off x="311700" y="3762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Clothing Transfers</a:t>
            </a:r>
            <a:endParaRPr/>
          </a:p>
        </p:txBody>
      </p: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9" y="1352540"/>
            <a:ext cx="1828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009" y="1352540"/>
            <a:ext cx="18288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578" y="1338209"/>
            <a:ext cx="1828800" cy="2467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625" y="2419350"/>
            <a:ext cx="3351152" cy="23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-192450" y="4615500"/>
            <a:ext cx="5122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https://www.cnbc.com/2016/12/16/a-260-billion-ticking-time-bomb-the-costly-business-of-retail-returns.html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“Returns Management in Online Commerce - Making the Most of It”, University of Regensburg</a:t>
            </a:r>
            <a:endParaRPr sz="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Inefficiency in the Online Clothing Marketplace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60% of returned clothes from online purchases are due to style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Results in $10B of extra operating costs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E69138"/>
              </a:buClr>
              <a:buSzPts val="1800"/>
              <a:buChar char="❏"/>
            </a:pPr>
            <a:r>
              <a:rPr lang="en">
                <a:solidFill>
                  <a:srgbClr val="E69138"/>
                </a:solidFill>
              </a:rPr>
              <a:t>Potential for large cost savings!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159300" y="1254750"/>
            <a:ext cx="77145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Provide </a:t>
            </a:r>
            <a:r>
              <a:rPr lang="en">
                <a:solidFill>
                  <a:srgbClr val="E69138"/>
                </a:solidFill>
              </a:rPr>
              <a:t>service</a:t>
            </a:r>
            <a:r>
              <a:rPr lang="en"/>
              <a:t> to online retailers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Allow customers to </a:t>
            </a:r>
            <a:r>
              <a:rPr lang="en">
                <a:solidFill>
                  <a:srgbClr val="E69138"/>
                </a:solidFill>
              </a:rPr>
              <a:t>virtually try-on clothing </a:t>
            </a:r>
            <a:r>
              <a:rPr lang="en"/>
              <a:t>before buying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</a:pPr>
            <a:r>
              <a:rPr lang="en">
                <a:solidFill>
                  <a:srgbClr val="E69138"/>
                </a:solidFill>
              </a:rPr>
              <a:t>Simplify</a:t>
            </a:r>
            <a:r>
              <a:rPr lang="en"/>
              <a:t> online purchasing and reduce return</a:t>
            </a:r>
            <a:r>
              <a:rPr lang="en"/>
              <a:t>s</a:t>
            </a:r>
            <a:endParaRPr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SmartFit Service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50" y="2890500"/>
            <a:ext cx="1400748" cy="18676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375" y="2890500"/>
            <a:ext cx="1400750" cy="186765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2682391" y="3633225"/>
            <a:ext cx="5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+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4294967295" type="body"/>
          </p:nvPr>
        </p:nvSpPr>
        <p:spPr>
          <a:xfrm>
            <a:off x="159300" y="1254750"/>
            <a:ext cx="77145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Provide </a:t>
            </a:r>
            <a:r>
              <a:rPr lang="en">
                <a:solidFill>
                  <a:srgbClr val="E69138"/>
                </a:solidFill>
              </a:rPr>
              <a:t>service</a:t>
            </a:r>
            <a:r>
              <a:rPr lang="en"/>
              <a:t> to online retailers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Allow customers to </a:t>
            </a:r>
            <a:r>
              <a:rPr lang="en">
                <a:solidFill>
                  <a:srgbClr val="E69138"/>
                </a:solidFill>
              </a:rPr>
              <a:t>virtually try-on clothing </a:t>
            </a:r>
            <a:r>
              <a:rPr lang="en"/>
              <a:t>before buying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❏"/>
            </a:pPr>
            <a:r>
              <a:rPr lang="en">
                <a:solidFill>
                  <a:srgbClr val="E69138"/>
                </a:solidFill>
              </a:rPr>
              <a:t>Simplify</a:t>
            </a:r>
            <a:r>
              <a:rPr lang="en"/>
              <a:t> online purchasing and reduce returns</a:t>
            </a:r>
            <a:endParaRPr/>
          </a:p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SmartFit Service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50" y="2890500"/>
            <a:ext cx="1400748" cy="18676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375" y="2890500"/>
            <a:ext cx="1400750" cy="1867652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-881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825" y="2852238"/>
            <a:ext cx="1458105" cy="19441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" name="Google Shape;126;p17"/>
          <p:cNvCxnSpPr/>
          <p:nvPr/>
        </p:nvCxnSpPr>
        <p:spPr>
          <a:xfrm>
            <a:off x="5164250" y="3819825"/>
            <a:ext cx="630900" cy="9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7"/>
          <p:cNvSpPr txBox="1"/>
          <p:nvPr/>
        </p:nvSpPr>
        <p:spPr>
          <a:xfrm>
            <a:off x="2682391" y="3633225"/>
            <a:ext cx="5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+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8"/>
          <p:cNvCxnSpPr/>
          <p:nvPr/>
        </p:nvCxnSpPr>
        <p:spPr>
          <a:xfrm>
            <a:off x="433425" y="3932591"/>
            <a:ext cx="8305500" cy="26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8"/>
          <p:cNvSpPr txBox="1"/>
          <p:nvPr>
            <p:ph idx="4294967295" type="body"/>
          </p:nvPr>
        </p:nvSpPr>
        <p:spPr>
          <a:xfrm>
            <a:off x="644525" y="4322458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e-Commerce Fashion Dataset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4" name="Google Shape;134;p18"/>
          <p:cNvSpPr txBox="1"/>
          <p:nvPr>
            <p:ph idx="4294967295" type="body"/>
          </p:nvPr>
        </p:nvSpPr>
        <p:spPr>
          <a:xfrm>
            <a:off x="4936025" y="4111083"/>
            <a:ext cx="3999900" cy="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16,000 model-clothing pairs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14k train + 2k test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Only women’s tops</a:t>
            </a:r>
            <a:endParaRPr sz="1200"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25" y="1127500"/>
            <a:ext cx="1920975" cy="26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852" y="1279909"/>
            <a:ext cx="1691164" cy="24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idx="4294967295" type="title"/>
          </p:nvPr>
        </p:nvSpPr>
        <p:spPr>
          <a:xfrm>
            <a:off x="311700" y="45249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Data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816" y="1177590"/>
            <a:ext cx="1802894" cy="260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110" y="1177590"/>
            <a:ext cx="1802894" cy="260260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Pipeline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5350"/>
            <a:ext cx="837250" cy="1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23725"/>
            <a:ext cx="8372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-301513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Inputs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276725" y="3928850"/>
            <a:ext cx="1046400" cy="910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Pipeline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5350"/>
            <a:ext cx="837250" cy="1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23725"/>
            <a:ext cx="8372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-301513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Inputs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76725" y="3928850"/>
            <a:ext cx="1046400" cy="910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144675" y="3928850"/>
            <a:ext cx="1252500" cy="9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045" y="1421553"/>
            <a:ext cx="1399762" cy="202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925" y="1428600"/>
            <a:ext cx="1399750" cy="2020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173908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Human Parsing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345423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Pose Estimation</a:t>
            </a:r>
            <a:endParaRPr sz="1600">
              <a:solidFill>
                <a:srgbClr val="E69138"/>
              </a:solidFill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1418450" y="4400150"/>
            <a:ext cx="6309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0"/>
          <p:cNvSpPr txBox="1"/>
          <p:nvPr/>
        </p:nvSpPr>
        <p:spPr>
          <a:xfrm>
            <a:off x="3350204" y="4193000"/>
            <a:ext cx="5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+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3859825" y="3887750"/>
            <a:ext cx="1252500" cy="10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SmartFit Pipeline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5350"/>
            <a:ext cx="837250" cy="1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23725"/>
            <a:ext cx="837250" cy="11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-301513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Inputs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276725" y="3928850"/>
            <a:ext cx="1046400" cy="910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2144675" y="3928850"/>
            <a:ext cx="1252500" cy="9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045" y="1421553"/>
            <a:ext cx="1399762" cy="202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5925" y="1428600"/>
            <a:ext cx="1399750" cy="2020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/>
        </p:nvSpPr>
        <p:spPr>
          <a:xfrm>
            <a:off x="173908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Human Parsing</a:t>
            </a:r>
            <a:endParaRPr sz="1600">
              <a:solidFill>
                <a:srgbClr val="E69138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3454237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Pose Estimation</a:t>
            </a:r>
            <a:endParaRPr sz="1600">
              <a:solidFill>
                <a:srgbClr val="E69138"/>
              </a:solidFill>
            </a:endParaRPr>
          </a:p>
        </p:txBody>
      </p:sp>
      <p:cxnSp>
        <p:nvCxnSpPr>
          <p:cNvPr id="183" name="Google Shape;183;p21"/>
          <p:cNvCxnSpPr/>
          <p:nvPr/>
        </p:nvCxnSpPr>
        <p:spPr>
          <a:xfrm>
            <a:off x="1418450" y="4400150"/>
            <a:ext cx="6309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1"/>
          <p:cNvSpPr txBox="1"/>
          <p:nvPr/>
        </p:nvSpPr>
        <p:spPr>
          <a:xfrm>
            <a:off x="3350204" y="4193000"/>
            <a:ext cx="506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+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3859825" y="3887750"/>
            <a:ext cx="1252500" cy="10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5339512" y="937264"/>
            <a:ext cx="206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69138"/>
                </a:solidFill>
              </a:rPr>
              <a:t>Clothing Transfer</a:t>
            </a:r>
            <a:endParaRPr sz="1600">
              <a:solidFill>
                <a:srgbClr val="E69138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3600" y="1428573"/>
            <a:ext cx="1515505" cy="202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1"/>
          <p:cNvCxnSpPr/>
          <p:nvPr/>
        </p:nvCxnSpPr>
        <p:spPr>
          <a:xfrm>
            <a:off x="5170950" y="4376450"/>
            <a:ext cx="475500" cy="9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1"/>
          <p:cNvSpPr/>
          <p:nvPr/>
        </p:nvSpPr>
        <p:spPr>
          <a:xfrm>
            <a:off x="5674775" y="3928850"/>
            <a:ext cx="1349400" cy="99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Modified and Trained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Model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-8816" y="47587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